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74" r:id="rId3"/>
    <p:sldId id="275" r:id="rId4"/>
    <p:sldId id="257" r:id="rId5"/>
    <p:sldId id="276" r:id="rId6"/>
    <p:sldId id="277" r:id="rId7"/>
    <p:sldId id="282" r:id="rId8"/>
    <p:sldId id="301" r:id="rId9"/>
    <p:sldId id="284" r:id="rId10"/>
    <p:sldId id="279" r:id="rId11"/>
    <p:sldId id="289" r:id="rId12"/>
    <p:sldId id="278" r:id="rId13"/>
    <p:sldId id="288" r:id="rId14"/>
    <p:sldId id="287" r:id="rId15"/>
    <p:sldId id="286" r:id="rId16"/>
    <p:sldId id="290" r:id="rId17"/>
    <p:sldId id="291" r:id="rId18"/>
    <p:sldId id="296" r:id="rId19"/>
    <p:sldId id="297" r:id="rId20"/>
    <p:sldId id="280" r:id="rId21"/>
    <p:sldId id="295" r:id="rId22"/>
    <p:sldId id="272" r:id="rId23"/>
    <p:sldId id="292" r:id="rId24"/>
    <p:sldId id="300" r:id="rId25"/>
    <p:sldId id="298" r:id="rId26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ntserrat Ultra-Bold" panose="020B0604020202020204" charset="0"/>
      <p:regular r:id="rId32"/>
    </p:embeddedFont>
    <p:embeddedFont>
      <p:font typeface="Poppins" panose="020B0604020202020204" charset="0"/>
      <p:regular r:id="rId33"/>
    </p:embeddedFont>
    <p:embeddedFont>
      <p:font typeface="Montserrat Medium" panose="020B0604020202020204" charset="0"/>
      <p:regular r:id="rId34"/>
    </p:embeddedFont>
    <p:embeddedFont>
      <p:font typeface="Poppins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722C4-81C2-4F7D-810A-6415F5EC838C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33289-389D-460B-94F6-02589D0A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55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72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sv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svg"/><Relationship Id="rId12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aggle.com/datasets/ishanshrivastava28/superstore-sales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id="3" name="Freeform 3"/>
            <p:cNvSpPr/>
            <p:nvPr/>
          </p:nvSpPr>
          <p:spPr>
            <a:xfrm>
              <a:off x="16476030" y="8085332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V="1"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14412" y="3396882"/>
            <a:ext cx="9944100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smtClean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PHÂN TÍCH TÌNH HÌNH KINH DOANH</a:t>
            </a:r>
            <a:endParaRPr lang="en-US" sz="800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6269463"/>
            <a:ext cx="6201504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3"/>
              </a:lnSpc>
            </a:pPr>
            <a:r>
              <a:rPr lang="en-US" sz="2266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 Siêu Thị </a:t>
            </a:r>
            <a:r>
              <a:rPr lang="en-US" sz="2266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Bán Lẻ</a:t>
            </a:r>
            <a:endParaRPr lang="en-US" sz="2266" smtClean="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3173"/>
              </a:lnSpc>
            </a:pPr>
            <a:r>
              <a:rPr lang="en-US" sz="2266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2011 - 2014</a:t>
            </a:r>
            <a:endParaRPr lang="en-US" sz="2266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By Huỳnh Ngọc Mai Anh</a:t>
            </a:r>
          </a:p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16 </a:t>
            </a: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Feb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62025"/>
            <a:ext cx="3543300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án</a:t>
            </a:r>
            <a:endParaRPr lang="en-US" sz="200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5" name="Freeform 6"/>
          <p:cNvSpPr/>
          <p:nvPr/>
        </p:nvSpPr>
        <p:spPr>
          <a:xfrm>
            <a:off x="10627519" y="4484281"/>
            <a:ext cx="7679531" cy="5912836"/>
          </a:xfrm>
          <a:custGeom>
            <a:avLst/>
            <a:gdLst/>
            <a:ahLst/>
            <a:cxnLst/>
            <a:rect l="l" t="t" r="r" b="b"/>
            <a:pathLst>
              <a:path w="9543361" h="7200900">
                <a:moveTo>
                  <a:pt x="0" y="0"/>
                </a:moveTo>
                <a:lnTo>
                  <a:pt x="9543361" y="0"/>
                </a:lnTo>
                <a:lnTo>
                  <a:pt x="9543361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0"/>
          <p:cNvSpPr txBox="1"/>
          <p:nvPr/>
        </p:nvSpPr>
        <p:spPr>
          <a:xfrm>
            <a:off x="4745615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1 : Mr. Hoàn</a:t>
            </a:r>
          </a:p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2 : Mr Trung</a:t>
            </a:r>
            <a:endParaRPr lang="en-US" sz="200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MODELING &amp; SỬ DỤNG DAX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958" y="3314700"/>
            <a:ext cx="5977354" cy="437638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257800" y="2786609"/>
            <a:ext cx="3590282" cy="5743375"/>
            <a:chOff x="1670713" y="2092657"/>
            <a:chExt cx="4983053" cy="65612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713" y="2092657"/>
              <a:ext cx="4962581" cy="15430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1185" y="3885381"/>
              <a:ext cx="4962581" cy="210491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6209472"/>
              <a:ext cx="4962581" cy="2444476"/>
            </a:xfrm>
            <a:prstGeom prst="rect">
              <a:avLst/>
            </a:prstGeom>
          </p:spPr>
        </p:pic>
      </p:grpSp>
      <p:sp>
        <p:nvSpPr>
          <p:cNvPr id="9" name="TextBox 73"/>
          <p:cNvSpPr txBox="1"/>
          <p:nvPr/>
        </p:nvSpPr>
        <p:spPr>
          <a:xfrm>
            <a:off x="1505043" y="9440944"/>
            <a:ext cx="1398249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000" i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Dax</a:t>
            </a:r>
            <a:r>
              <a:rPr lang="en-US" sz="2000" i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i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Documentation </a:t>
            </a:r>
            <a:r>
              <a:rPr lang="en-US" sz="2000" i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 https://github.com/Maianh2510/Project--Superstore-Business-Analysis.git </a:t>
            </a:r>
            <a:endParaRPr lang="en-US" sz="2000" i="1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0" name="TextBox 73"/>
          <p:cNvSpPr txBox="1"/>
          <p:nvPr/>
        </p:nvSpPr>
        <p:spPr>
          <a:xfrm>
            <a:off x="762000" y="3952770"/>
            <a:ext cx="4509852" cy="2129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ạo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bảng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Dimension </a:t>
            </a:r>
          </a:p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Mô hình hóa dữ liệu ( data modeling)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Tính toán các chỉ số.</a:t>
            </a:r>
          </a:p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 các chart (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Visulizations)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2483" y="2927759"/>
            <a:ext cx="2830917" cy="4865301"/>
          </a:xfrm>
          <a:prstGeom prst="rect">
            <a:avLst/>
          </a:prstGeom>
        </p:spPr>
      </p:pic>
      <p:sp>
        <p:nvSpPr>
          <p:cNvPr id="13" name="TextBox 10"/>
          <p:cNvSpPr txBox="1"/>
          <p:nvPr/>
        </p:nvSpPr>
        <p:spPr>
          <a:xfrm>
            <a:off x="990600" y="3075980"/>
            <a:ext cx="6956213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24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CÁC BƯỚC THỰC HIỆN</a:t>
            </a:r>
            <a:endParaRPr lang="en-US" sz="24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382031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52600" y="2857500"/>
            <a:ext cx="5882145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PHÂN TÍCH</a:t>
            </a:r>
          </a:p>
          <a:p>
            <a:pPr algn="l">
              <a:lnSpc>
                <a:spcPct val="150000"/>
              </a:lnSpc>
            </a:pPr>
            <a:r>
              <a:rPr lang="en-US" sz="6000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TÌNH HÌNH KINH DOANH</a:t>
            </a:r>
            <a:endParaRPr lang="en-US" sz="6000" b="1">
              <a:solidFill>
                <a:srgbClr val="24508C"/>
              </a:solidFill>
              <a:latin typeface="Arial" panose="020B0604020202020204" pitchFamily="34" charset="0"/>
              <a:ea typeface="Montserrat Ultra-Bold"/>
              <a:cs typeface="Arial" panose="020B0604020202020204" pitchFamily="34" charset="0"/>
              <a:sym typeface="Montserrat Ultra-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6311940" y="-2923420"/>
            <a:ext cx="3952120" cy="39521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590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222000" y="642201"/>
            <a:ext cx="134112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HIỆU SUẤT KINH DOANH ĐÃ ĐẠT ĐƯỢC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0363200" y="3314700"/>
            <a:ext cx="6781800" cy="41148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" y="2146079"/>
            <a:ext cx="9912600" cy="6807421"/>
          </a:xfrm>
          <a:prstGeom prst="rect">
            <a:avLst/>
          </a:prstGeom>
        </p:spPr>
      </p:pic>
      <p:sp>
        <p:nvSpPr>
          <p:cNvPr id="24" name="TextBox 31"/>
          <p:cNvSpPr txBox="1"/>
          <p:nvPr/>
        </p:nvSpPr>
        <p:spPr>
          <a:xfrm>
            <a:off x="10875531" y="3525441"/>
            <a:ext cx="60960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Từ năm 2011 – 2014. Kết quả kinh doanh của siêu thị có sự tăng trưởng đáng kể với mức tảng trưởng bình quân là 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6.19%</a:t>
            </a: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  <a:endParaRPr lang="en-US" sz="2000">
              <a:solidFill>
                <a:srgbClr val="1F20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 thị đã đạt được các dấu mốc quan trọng như tổng số khách hàng đã mua hàng là 789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 với số lượng đơn hàng là 4.281. Đặc biệt </a:t>
            </a:r>
            <a:r>
              <a:rPr lang="en-US" sz="200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hơn đó là tỷ lệ khách khách hàng quay lại đạt </a:t>
            </a:r>
            <a:r>
              <a:rPr lang="en-US" sz="2000" b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98.99%</a:t>
            </a:r>
            <a:r>
              <a:rPr lang="en-US" sz="200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.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Biên lợi nhuận trung bình là 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15.46%</a:t>
            </a:r>
            <a:endParaRPr lang="en-US" sz="2000" b="1">
              <a:solidFill>
                <a:srgbClr val="1F20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5" name="TextBox 10"/>
          <p:cNvSpPr txBox="1"/>
          <p:nvPr/>
        </p:nvSpPr>
        <p:spPr>
          <a:xfrm>
            <a:off x="1295400" y="8789845"/>
            <a:ext cx="7120662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KEY METRIC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413812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481" y="2324100"/>
            <a:ext cx="10237519" cy="4648200"/>
          </a:xfrm>
          <a:prstGeom prst="rect">
            <a:avLst/>
          </a:prstGeom>
        </p:spPr>
      </p:pic>
      <p:sp>
        <p:nvSpPr>
          <p:cNvPr id="4" name="TextBox 10"/>
          <p:cNvSpPr txBox="1"/>
          <p:nvPr/>
        </p:nvSpPr>
        <p:spPr>
          <a:xfrm>
            <a:off x="1219200" y="800100"/>
            <a:ext cx="7120662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DOANH THU THEO THỜI GIAN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7254" y="3275379"/>
            <a:ext cx="657134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Doanh thu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ó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xu hướng tăng trưởng theo thời gian nhưng có sự biến động theo tháng.</a:t>
            </a:r>
          </a:p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Mùa cao điểm: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Tháng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có doanh thu cao nhất, có thể do nhu cầu mua sắm cuối năm (Black Friday, Giáng sinh).</a:t>
            </a:r>
          </a:p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Mùa thấp điểm: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Tháng 2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có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doanh thu thấp hơn hẳn,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có thể đến từ 1 trong những nguyên nhân như sau 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Hậu quả từ chi tiêu cuối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do nhiều chương trình  khuyến mãi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Không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có nhiều sự kiện mua sắm lớn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Tháng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2 ngắn hơn các tháng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– chỉ có 28 - 29 ngày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23925" y="2828988"/>
            <a:ext cx="7278004" cy="555559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17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609600" y="495300"/>
            <a:ext cx="100584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NHÓM SẢN PHẨM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42999" y="3086100"/>
            <a:ext cx="8001001" cy="51054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0" y="3251645"/>
            <a:ext cx="7467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>
                <a:cs typeface="Arial" panose="020B0604020202020204" pitchFamily="34" charset="0"/>
              </a:rPr>
              <a:t>Furniture (Nội thất):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Doanh </a:t>
            </a:r>
            <a:r>
              <a:rPr lang="vi-VN" smtClean="0">
                <a:cs typeface="Arial" panose="020B0604020202020204" pitchFamily="34" charset="0"/>
              </a:rPr>
              <a:t>thu</a:t>
            </a:r>
            <a:r>
              <a:rPr lang="en-US" smtClean="0">
                <a:cs typeface="Arial" panose="020B0604020202020204" pitchFamily="34" charset="0"/>
              </a:rPr>
              <a:t>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có tính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cs typeface="Arial" panose="020B0604020202020204" pitchFamily="34" charset="0"/>
              </a:rPr>
              <a:t>ổn </a:t>
            </a:r>
            <a:r>
              <a:rPr lang="vi-VN" smtClean="0">
                <a:cs typeface="Arial" panose="020B0604020202020204" pitchFamily="34" charset="0"/>
              </a:rPr>
              <a:t>định</a:t>
            </a:r>
            <a:r>
              <a:rPr lang="en-US" smtClean="0">
                <a:cs typeface="Arial" panose="020B0604020202020204" pitchFamily="34" charset="0"/>
              </a:rPr>
              <a:t> </a:t>
            </a:r>
            <a:r>
              <a:rPr lang="vi-VN" smtClean="0">
                <a:cs typeface="Arial" panose="020B0604020202020204" pitchFamily="34" charset="0"/>
              </a:rPr>
              <a:t>qua </a:t>
            </a:r>
            <a:r>
              <a:rPr lang="vi-VN">
                <a:cs typeface="Arial" panose="020B0604020202020204" pitchFamily="34" charset="0"/>
              </a:rPr>
              <a:t>các năm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smtClean="0">
                <a:cs typeface="Arial" panose="020B0604020202020204" pitchFamily="34" charset="0"/>
              </a:rPr>
              <a:t>Office </a:t>
            </a:r>
            <a:r>
              <a:rPr lang="vi-VN" b="1">
                <a:cs typeface="Arial" panose="020B0604020202020204" pitchFamily="34" charset="0"/>
              </a:rPr>
              <a:t>Supplies (Văn phòng phẩm):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Nhóm có doanh thu cao </a:t>
            </a:r>
            <a:r>
              <a:rPr lang="vi-VN" smtClean="0">
                <a:cs typeface="Arial" panose="020B0604020202020204" pitchFamily="34" charset="0"/>
              </a:rPr>
              <a:t>nhất</a:t>
            </a:r>
            <a:r>
              <a:rPr lang="en-US" smtClean="0">
                <a:cs typeface="Arial" panose="020B0604020202020204" pitchFamily="34" charset="0"/>
              </a:rPr>
              <a:t>,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tăng trưởng đều qua các năm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smtClean="0">
                <a:cs typeface="Arial" panose="020B0604020202020204" pitchFamily="34" charset="0"/>
              </a:rPr>
              <a:t>Technology </a:t>
            </a:r>
            <a:r>
              <a:rPr lang="vi-VN" b="1">
                <a:cs typeface="Arial" panose="020B0604020202020204" pitchFamily="34" charset="0"/>
              </a:rPr>
              <a:t>(Công nghệ):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Doanh thu ổn định nhưng thấp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065" y="2705100"/>
            <a:ext cx="8677122" cy="5181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24000" y="6055574"/>
            <a:ext cx="693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mtClean="0">
                <a:cs typeface="Arial" panose="020B0604020202020204" pitchFamily="34" charset="0"/>
              </a:rPr>
              <a:t>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Điểm chung nhận thấy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vi-VN" b="1" smtClean="0">
                <a:latin typeface="Arial" panose="020B0604020202020204" pitchFamily="34" charset="0"/>
                <a:cs typeface="Arial" panose="020B0604020202020204" pitchFamily="34" charset="0"/>
              </a:rPr>
              <a:t>ợi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nhuận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các mặt hàng đều</a:t>
            </a:r>
            <a:r>
              <a:rPr lang="vi-VN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thấp so với doanh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nhiều.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79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3390898"/>
            <a:ext cx="88392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Tổng doanh thu theo phân khúc (Total_Sales by Segment)</a:t>
            </a:r>
          </a:p>
          <a:p>
            <a:pPr>
              <a:lnSpc>
                <a:spcPct val="150000"/>
              </a:lnSpc>
            </a:pPr>
            <a:r>
              <a:rPr lang="vi-VN" sz="2000" b="1"/>
              <a:t>Consumer (53.34%)  </a:t>
            </a:r>
            <a:r>
              <a:rPr lang="vi-VN" sz="2000"/>
              <a:t>là nhóm khách hàng đóng góp lớn nhất vào doanh thu.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Corporate (30.24%) </a:t>
            </a:r>
            <a:r>
              <a:rPr lang="vi-VN" sz="2000"/>
              <a:t>có doanh thu tương đối cao.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Home Office (16.41%)</a:t>
            </a:r>
            <a:r>
              <a:rPr lang="vi-VN" sz="2000"/>
              <a:t> có doanh thu thấp nhất</a:t>
            </a:r>
            <a:r>
              <a:rPr lang="vi-VN" sz="2000" smtClean="0"/>
              <a:t>.</a:t>
            </a:r>
            <a:endParaRPr lang="vi-VN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2705100"/>
            <a:ext cx="8413740" cy="464562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28600" y="3159723"/>
            <a:ext cx="8915400" cy="2898177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9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15" y="3093678"/>
            <a:ext cx="7567685" cy="38024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33500" y="7773168"/>
            <a:ext cx="63246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/>
              <a:t>Cả 3 tệp khách hàng mua nhiều nhất Office Supplies (văn phòng phẩm).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0600" y="7523464"/>
            <a:ext cx="6781800" cy="165863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680" y="2095499"/>
            <a:ext cx="4768920" cy="45864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20200" y="7311503"/>
            <a:ext cx="830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Consumer </a:t>
            </a:r>
            <a:r>
              <a:rPr lang="vi-VN" sz="2000"/>
              <a:t>có giá trị đơn hàng trung bình </a:t>
            </a:r>
            <a:r>
              <a:rPr lang="vi-VN" sz="2000" b="1"/>
              <a:t>cao nhất (110.68 USD)</a:t>
            </a:r>
          </a:p>
          <a:p>
            <a:pPr>
              <a:lnSpc>
                <a:spcPct val="150000"/>
              </a:lnSpc>
            </a:pPr>
            <a:r>
              <a:rPr lang="vi-VN" sz="2000"/>
              <a:t>Corporate có mức chi tiêu trung bình xấp xỉ Consumer (108.15 USD), cho thấy các doanh nghiệp cũng sẵn sàng chi </a:t>
            </a:r>
            <a:r>
              <a:rPr lang="vi-VN" sz="2000" smtClean="0"/>
              <a:t>tiêu</a:t>
            </a:r>
            <a:endParaRPr lang="vi-VN" sz="2000"/>
          </a:p>
        </p:txBody>
      </p:sp>
      <p:sp>
        <p:nvSpPr>
          <p:cNvPr id="8" name="Rounded Rectangle 7"/>
          <p:cNvSpPr/>
          <p:nvPr/>
        </p:nvSpPr>
        <p:spPr>
          <a:xfrm>
            <a:off x="8991600" y="7209677"/>
            <a:ext cx="8762999" cy="174382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8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93277"/>
            <a:ext cx="8724797" cy="4800600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7145804"/>
            <a:ext cx="64770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Xu hướng chung: </a:t>
            </a:r>
            <a:r>
              <a:rPr lang="vi-VN" sz="2000"/>
              <a:t>Số lượng đơn hàng cao vào đầu tuần (Mon - Wed) và giảm dần về cuối tuần (Sat - Sun</a:t>
            </a:r>
            <a:r>
              <a:rPr lang="vi-VN" sz="2000" smtClean="0"/>
              <a:t>).</a:t>
            </a:r>
            <a:endParaRPr lang="vi-VN" sz="2000"/>
          </a:p>
        </p:txBody>
      </p:sp>
      <p:sp>
        <p:nvSpPr>
          <p:cNvPr id="7" name="Rounded Rectangle 6"/>
          <p:cNvSpPr/>
          <p:nvPr/>
        </p:nvSpPr>
        <p:spPr>
          <a:xfrm>
            <a:off x="1012209" y="6896100"/>
            <a:ext cx="6912591" cy="1524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504" y="1485900"/>
            <a:ext cx="8941869" cy="50204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13638" y="6872785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smtClean="0"/>
              <a:t>Standard Class là phương thức vận chuyển phổ biến nhất</a:t>
            </a:r>
          </a:p>
          <a:p>
            <a:pPr>
              <a:lnSpc>
                <a:spcPct val="150000"/>
              </a:lnSpc>
            </a:pPr>
            <a:r>
              <a:rPr lang="vi-VN" sz="2000" smtClean="0"/>
              <a:t>Chiếm gần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37.65</a:t>
            </a:r>
            <a:r>
              <a:rPr lang="vi-VN" sz="2000" smtClean="0"/>
              <a:t>% tổng số đơn hàng, cao nhất trong tất cả các loại vận chuyển.</a:t>
            </a:r>
          </a:p>
          <a:p>
            <a:pPr>
              <a:lnSpc>
                <a:spcPct val="150000"/>
              </a:lnSpc>
            </a:pPr>
            <a:r>
              <a:rPr lang="vi-VN" sz="2000" smtClean="0"/>
              <a:t>Đây </a:t>
            </a:r>
            <a:r>
              <a:rPr lang="vi-VN" sz="2000"/>
              <a:t>có thể coi là phương thức phù hợp với phần lớn khách </a:t>
            </a:r>
            <a:r>
              <a:rPr lang="vi-VN" sz="2000" smtClean="0"/>
              <a:t>hàng</a:t>
            </a:r>
            <a:endParaRPr lang="vi-VN" sz="2000"/>
          </a:p>
        </p:txBody>
      </p:sp>
      <p:sp>
        <p:nvSpPr>
          <p:cNvPr id="10" name="Rounded Rectangle 9"/>
          <p:cNvSpPr/>
          <p:nvPr/>
        </p:nvSpPr>
        <p:spPr>
          <a:xfrm>
            <a:off x="9465188" y="6593877"/>
            <a:ext cx="8594212" cy="2512024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17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2019300"/>
            <a:ext cx="6956096" cy="67264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47800" y="2857500"/>
            <a:ext cx="9144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Khu vực trong khung đỏ (Đông Mỹ):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Doanh số tập trung dày đặc, nhiều bang có lượng mua lớn.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Đây có thể là các thị trường mạnh hiện tại với lượng khách hàng lớn.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Khu vực trong khung xanh (Tây Mỹ):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Ít bang có doanh số cao, bong bóng nhỏ hơn.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Dấu hiệu cho thấy tiềm năng mở rộng nếu khai thác tốt</a:t>
            </a:r>
            <a:r>
              <a:rPr lang="vi-VN" sz="2000" smtClean="0"/>
              <a:t>.</a:t>
            </a:r>
            <a:endParaRPr lang="en-US" sz="2000" smtClean="0"/>
          </a:p>
        </p:txBody>
      </p:sp>
      <p:sp>
        <p:nvSpPr>
          <p:cNvPr id="5" name="Rounded Rectangle 4"/>
          <p:cNvSpPr/>
          <p:nvPr/>
        </p:nvSpPr>
        <p:spPr>
          <a:xfrm>
            <a:off x="990600" y="2628900"/>
            <a:ext cx="8915400" cy="3429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69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MỐI TƯƠNG QUAN 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171700"/>
            <a:ext cx="8048494" cy="64771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1790700"/>
            <a:ext cx="74676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smtClean="0"/>
              <a:t>Doanh </a:t>
            </a:r>
            <a:r>
              <a:rPr lang="vi-VN" sz="2000" b="1"/>
              <a:t>số &amp; Lợi nhuận (0.4): </a:t>
            </a:r>
            <a:r>
              <a:rPr lang="vi-VN" sz="2000"/>
              <a:t>Có tương quan dương (0.4), nghĩa là khi doanh số tăng, lợi nhuận cũng tăng, nhưng mức độ không quá mạnh.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Doanh số &amp; Số lượng sản phẩm (0.11): </a:t>
            </a:r>
            <a:r>
              <a:rPr lang="vi-VN" sz="2000"/>
              <a:t>Tương quan rất yếu, cho thấy bán nhiều sản phẩm không đồng nghĩa với doanh số cao.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Doanh số &amp; Giảm giá (-0.089):</a:t>
            </a:r>
            <a:r>
              <a:rPr lang="vi-VN" sz="2000">
                <a:solidFill>
                  <a:srgbClr val="FF0000"/>
                </a:solidFill>
              </a:rPr>
              <a:t> </a:t>
            </a:r>
            <a:r>
              <a:rPr lang="vi-VN" sz="2000"/>
              <a:t>Hầu như không có tương quan, tức là giảm giá không tác động đáng kể đến doanh số.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Số lượng &amp; Lợi nhuận (0.18): </a:t>
            </a:r>
            <a:r>
              <a:rPr lang="vi-VN" sz="2000"/>
              <a:t>Tương quan dương yếu, tức là bán nhiều có thể tăng lợi nhuận, nhưng không đáng kể.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Giảm giá &amp; Lợi nhuận (-0.48): </a:t>
            </a:r>
            <a:r>
              <a:rPr lang="vi-VN" sz="2000"/>
              <a:t>Tương quan âm rõ rệt, giảm giá làm giảm lợi nhuận do ảnh hưởng trực tiếp đến biên lợi nhuận.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Giảm giá &amp; Số lượng (0.011):</a:t>
            </a:r>
            <a:r>
              <a:rPr lang="vi-VN" sz="2000">
                <a:solidFill>
                  <a:srgbClr val="FF0000"/>
                </a:solidFill>
              </a:rPr>
              <a:t> </a:t>
            </a:r>
            <a:r>
              <a:rPr lang="vi-VN" sz="2000"/>
              <a:t>Hầu như không có tương quan, chứng tỏ khách hàng không phản ứng mạnh với các chương trình giảm giá.</a:t>
            </a:r>
          </a:p>
        </p:txBody>
      </p:sp>
      <p:sp>
        <p:nvSpPr>
          <p:cNvPr id="6" name="Rectangle 5"/>
          <p:cNvSpPr/>
          <p:nvPr/>
        </p:nvSpPr>
        <p:spPr>
          <a:xfrm>
            <a:off x="820003" y="9237469"/>
            <a:ext cx="11162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000" b="1"/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Kết Luận : </a:t>
            </a:r>
            <a:r>
              <a:rPr lang="vi-VN" sz="2000" b="1" smtClean="0"/>
              <a:t>Giảm </a:t>
            </a:r>
            <a:r>
              <a:rPr lang="vi-VN" sz="2000" b="1"/>
              <a:t>giá không giúp tăng doanh số nhưng ảnh hưởng tiêu cực đến lợi nhuận.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8450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409860" y="3351068"/>
            <a:ext cx="4950613" cy="1272624"/>
            <a:chOff x="0" y="0"/>
            <a:chExt cx="1013318" cy="2604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204710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6180772" y="3466395"/>
            <a:ext cx="1011607" cy="10116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314610" y="3727916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Tổng Quan Dự Án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316053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409860" y="5404742"/>
            <a:ext cx="4950613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6204710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6180772" y="5520070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144409" y="5786215"/>
            <a:ext cx="3979094" cy="398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Phương Pháp Thực Hiện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316053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6" name="Group 36"/>
          <p:cNvGrpSpPr/>
          <p:nvPr/>
        </p:nvGrpSpPr>
        <p:grpSpPr>
          <a:xfrm>
            <a:off x="2409860" y="7458416"/>
            <a:ext cx="4950613" cy="1272624"/>
            <a:chOff x="0" y="0"/>
            <a:chExt cx="1013318" cy="26048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6204710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6180772" y="7573744"/>
            <a:ext cx="1011607" cy="101160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316053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5" name="Group 45"/>
          <p:cNvGrpSpPr/>
          <p:nvPr/>
        </p:nvGrpSpPr>
        <p:grpSpPr>
          <a:xfrm>
            <a:off x="10927526" y="3351068"/>
            <a:ext cx="4950613" cy="1272624"/>
            <a:chOff x="0" y="0"/>
            <a:chExt cx="1013318" cy="26048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11100568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9" name="Group 49"/>
          <p:cNvGrpSpPr/>
          <p:nvPr/>
        </p:nvGrpSpPr>
        <p:grpSpPr>
          <a:xfrm>
            <a:off x="11076630" y="3466395"/>
            <a:ext cx="1011607" cy="1011607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2524400" y="3760569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Mục Đích Phân Tích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1211911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10927526" y="5404742"/>
            <a:ext cx="4950613" cy="1272624"/>
            <a:chOff x="0" y="0"/>
            <a:chExt cx="1013318" cy="26048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11100568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8" name="Group 58"/>
          <p:cNvGrpSpPr/>
          <p:nvPr/>
        </p:nvGrpSpPr>
        <p:grpSpPr>
          <a:xfrm>
            <a:off x="11076630" y="5520070"/>
            <a:ext cx="1011607" cy="1011607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1211911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63" name="Group 63"/>
          <p:cNvGrpSpPr/>
          <p:nvPr/>
        </p:nvGrpSpPr>
        <p:grpSpPr>
          <a:xfrm>
            <a:off x="10927526" y="7458416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1100568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7" name="Group 67"/>
          <p:cNvGrpSpPr/>
          <p:nvPr/>
        </p:nvGrpSpPr>
        <p:grpSpPr>
          <a:xfrm>
            <a:off x="11076630" y="7573744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11211911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3" name="AutoShape 73"/>
          <p:cNvSpPr/>
          <p:nvPr/>
        </p:nvSpPr>
        <p:spPr>
          <a:xfrm>
            <a:off x="7766528" y="3987380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AutoShape 74"/>
          <p:cNvSpPr/>
          <p:nvPr/>
        </p:nvSpPr>
        <p:spPr>
          <a:xfrm>
            <a:off x="7766528" y="6041054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75"/>
          <p:cNvSpPr/>
          <p:nvPr/>
        </p:nvSpPr>
        <p:spPr>
          <a:xfrm>
            <a:off x="7766528" y="8094728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6" name="Group 76"/>
          <p:cNvGrpSpPr/>
          <p:nvPr/>
        </p:nvGrpSpPr>
        <p:grpSpPr>
          <a:xfrm>
            <a:off x="7657357" y="3878209"/>
            <a:ext cx="218342" cy="218342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0472596" y="3817934"/>
            <a:ext cx="218342" cy="218342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1" name="TextBox 8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7657357" y="5931883"/>
            <a:ext cx="218342" cy="218342"/>
            <a:chOff x="0" y="0"/>
            <a:chExt cx="812800" cy="8128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4" name="TextBox 8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0412301" y="5931883"/>
            <a:ext cx="218342" cy="218342"/>
            <a:chOff x="0" y="0"/>
            <a:chExt cx="81280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7" name="TextBox 8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7657357" y="7985557"/>
            <a:ext cx="218342" cy="218342"/>
            <a:chOff x="0" y="0"/>
            <a:chExt cx="812800" cy="8128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10412301" y="7985557"/>
            <a:ext cx="218342" cy="218342"/>
            <a:chOff x="0" y="0"/>
            <a:chExt cx="812800" cy="812800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93" name="TextBox 9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4" name="AutoShape 94"/>
          <p:cNvSpPr/>
          <p:nvPr/>
        </p:nvSpPr>
        <p:spPr>
          <a:xfrm>
            <a:off x="9144000" y="4001667"/>
            <a:ext cx="0" cy="6555277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5" name="TextBox 10"/>
          <p:cNvSpPr txBox="1"/>
          <p:nvPr/>
        </p:nvSpPr>
        <p:spPr>
          <a:xfrm>
            <a:off x="5748077" y="1500329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NỘI DUNG TRÌNH BÀY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96" name="TextBox 43"/>
          <p:cNvSpPr txBox="1"/>
          <p:nvPr/>
        </p:nvSpPr>
        <p:spPr>
          <a:xfrm>
            <a:off x="11800746" y="7880357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Kết Luận &amp; Đề Xuất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97" name="TextBox 61"/>
          <p:cNvSpPr txBox="1"/>
          <p:nvPr/>
        </p:nvSpPr>
        <p:spPr>
          <a:xfrm>
            <a:off x="3049238" y="783526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</a:t>
            </a: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Báo </a:t>
            </a: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 Thu 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98" name="TextBox 34"/>
          <p:cNvSpPr txBox="1"/>
          <p:nvPr/>
        </p:nvSpPr>
        <p:spPr>
          <a:xfrm>
            <a:off x="12524400" y="5793257"/>
            <a:ext cx="353866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 Tích 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253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0200" y="5625943"/>
            <a:ext cx="13868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/>
              <a:t>Dự báo cho thấy doanh thu tiếp tục tăng trưởng </a:t>
            </a:r>
            <a:r>
              <a:rPr lang="vi-VN" sz="2000" smtClean="0"/>
              <a:t>trong </a:t>
            </a:r>
            <a:r>
              <a:rPr lang="vi-VN" sz="2000"/>
              <a:t>năm 2015, với mức dao động trong khoảng an toàn.</a:t>
            </a:r>
          </a:p>
          <a:p>
            <a:pPr>
              <a:lnSpc>
                <a:spcPct val="150000"/>
              </a:lnSpc>
            </a:pPr>
            <a:r>
              <a:rPr lang="vi-VN" sz="2000"/>
              <a:t>Các đường tham chiếu (dotted lines):</a:t>
            </a:r>
          </a:p>
          <a:p>
            <a:pPr>
              <a:lnSpc>
                <a:spcPct val="150000"/>
              </a:lnSpc>
            </a:pPr>
            <a:r>
              <a:rPr lang="vi-VN" sz="2000"/>
              <a:t>Đường chấm xanh (khoảng 25K): đường doanh thu cao nhất.</a:t>
            </a:r>
          </a:p>
          <a:p>
            <a:pPr>
              <a:lnSpc>
                <a:spcPct val="150000"/>
              </a:lnSpc>
            </a:pPr>
            <a:r>
              <a:rPr lang="vi-VN" sz="2000"/>
              <a:t>Đường chấm hồng (khoảng 10K): đường doanh thu trung bình.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=&gt; </a:t>
            </a:r>
            <a:r>
              <a:rPr lang="vi-VN" sz="2000" b="1" smtClean="0"/>
              <a:t>Dự </a:t>
            </a:r>
            <a:r>
              <a:rPr lang="vi-VN" sz="2000" b="1"/>
              <a:t>báo cho thấy doanh thu có khả năng đạt mức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thấp nhất</a:t>
            </a:r>
            <a:r>
              <a:rPr lang="en-US" sz="2000" b="1" smtClean="0"/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19.3</a:t>
            </a:r>
            <a:r>
              <a:rPr lang="vi-VN" sz="2000" b="1" smtClean="0"/>
              <a:t>K</a:t>
            </a:r>
            <a:r>
              <a:rPr lang="en-US" sz="2000" b="1" smtClean="0"/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USD</a:t>
            </a:r>
            <a:r>
              <a:rPr lang="vi-VN" sz="2000" b="1" smtClean="0"/>
              <a:t>.</a:t>
            </a:r>
            <a:endParaRPr lang="vi-VN" sz="2000" b="1"/>
          </a:p>
          <a:p>
            <a:pPr>
              <a:lnSpc>
                <a:spcPct val="150000"/>
              </a:lnSpc>
            </a:pPr>
            <a:r>
              <a:rPr lang="vi-VN" sz="2000" b="1"/>
              <a:t>Nhận định: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Doanh thu trong quá khứ có xu hướng tăng nhưng không ổn định.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Dự báo cho thấy sự tăng trưởng tích cực trong tương lai.</a:t>
            </a:r>
          </a:p>
          <a:p>
            <a:pPr>
              <a:lnSpc>
                <a:spcPct val="150000"/>
              </a:lnSpc>
            </a:pPr>
            <a:r>
              <a:rPr lang="vi-VN" sz="2000"/>
              <a:t>Tuy nhiên, nếu muốn đạt mục tiêu </a:t>
            </a:r>
            <a:r>
              <a:rPr lang="vi-VN" sz="2000" smtClean="0"/>
              <a:t>&gt;</a:t>
            </a:r>
            <a:r>
              <a:rPr lang="en-US" sz="2000" smtClean="0"/>
              <a:t>=</a:t>
            </a:r>
            <a:r>
              <a:rPr lang="vi-VN" sz="2000" smtClean="0"/>
              <a:t>25K</a:t>
            </a:r>
            <a:r>
              <a:rPr lang="en-US" sz="2000" smtClean="0"/>
              <a:t> </a:t>
            </a:r>
            <a:r>
              <a:rPr lang="en-US" sz="2000" b="1" smtClean="0"/>
              <a:t>USD</a:t>
            </a:r>
            <a:r>
              <a:rPr lang="en-US" sz="2000" smtClean="0"/>
              <a:t> </a:t>
            </a:r>
            <a:r>
              <a:rPr lang="en-US" sz="2000" b="1" smtClean="0"/>
              <a:t>( VÙNG MÀU XANH LÁ)</a:t>
            </a:r>
            <a:r>
              <a:rPr lang="vi-VN" sz="2000" smtClean="0"/>
              <a:t>, </a:t>
            </a:r>
            <a:r>
              <a:rPr lang="vi-VN" sz="2000"/>
              <a:t>cần có chiến lược tăng trưởng </a:t>
            </a:r>
            <a:r>
              <a:rPr lang="vi-VN" sz="2000" smtClean="0"/>
              <a:t>mạnh</a:t>
            </a:r>
            <a:r>
              <a:rPr lang="en-US" sz="2000" smtClean="0"/>
              <a:t>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mẽ</a:t>
            </a:r>
            <a:r>
              <a:rPr lang="vi-VN" sz="2000" smtClean="0"/>
              <a:t> </a:t>
            </a:r>
            <a:r>
              <a:rPr lang="vi-VN" sz="2000"/>
              <a:t>hơn.</a:t>
            </a:r>
          </a:p>
        </p:txBody>
      </p:sp>
      <p:sp>
        <p:nvSpPr>
          <p:cNvPr id="3" name="TextBox 10"/>
          <p:cNvSpPr txBox="1"/>
          <p:nvPr/>
        </p:nvSpPr>
        <p:spPr>
          <a:xfrm>
            <a:off x="990600" y="723900"/>
            <a:ext cx="12573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DỰ BÁO DOANH THU NĂM TIẾP THEO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95795"/>
            <a:ext cx="10966380" cy="39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01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9694581" y="2608649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94581" y="2770934"/>
            <a:ext cx="8157169" cy="6607307"/>
          </a:xfrm>
          <a:custGeom>
            <a:avLst/>
            <a:gdLst/>
            <a:ahLst/>
            <a:cxnLst/>
            <a:rect l="l" t="t" r="r" b="b"/>
            <a:pathLst>
              <a:path w="8157169" h="6607307">
                <a:moveTo>
                  <a:pt x="0" y="0"/>
                </a:moveTo>
                <a:lnTo>
                  <a:pt x="8157170" y="0"/>
                </a:lnTo>
                <a:lnTo>
                  <a:pt x="8157170" y="6607308"/>
                </a:lnTo>
                <a:lnTo>
                  <a:pt x="0" y="660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84036" y="5912736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4036" y="7372634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4036" y="6486237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Nunc vel massa in urna tincidunt tristique. Quisque dictum condimentum risus a cursus.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0519" y="7946674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Nunc vel massa in urna tincidunt tristique. Quisque dictum condimentum risus a cursus.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360148" y="520484"/>
            <a:ext cx="2088165" cy="208816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94752" y="4173297"/>
            <a:ext cx="7696200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>
                <a:solidFill>
                  <a:schemeClr val="tx2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 &amp; ĐỀ XUẤT</a:t>
            </a:r>
          </a:p>
        </p:txBody>
      </p:sp>
    </p:spTree>
    <p:extLst>
      <p:ext uri="{BB962C8B-B14F-4D97-AF65-F5344CB8AC3E}">
        <p14:creationId xmlns:p14="http://schemas.microsoft.com/office/powerpoint/2010/main" val="2905296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22972" y="2340464"/>
            <a:ext cx="1085863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Doanh thu có xu hướng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theo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mùa vụ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giờ cao điểm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Mùa cao điểm là các tháng cuối năm đặc biệt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tháng 9 và 11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Giờ cao điểm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vào đầu tuần (Mon - Wed)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và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dần về cuối tuần (Sat - Sun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).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Office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Supplies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(Văn phòng phẩm): Nhóm danh mục sản phẩm có doanh thu cao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nhất.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là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nhóm khách hàng đóng góp lớn nhất vào doanh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vi-VN" sz="2000" b="1" smtClean="0">
                <a:cs typeface="Arial" panose="020B0604020202020204" pitchFamily="34" charset="0"/>
              </a:rPr>
              <a:t>giá </a:t>
            </a:r>
            <a:r>
              <a:rPr lang="vi-VN" sz="2000" b="1">
                <a:cs typeface="Arial" panose="020B0604020202020204" pitchFamily="34" charset="0"/>
              </a:rPr>
              <a:t>trị đơn hàng </a:t>
            </a:r>
            <a:r>
              <a:rPr lang="vi-VN" sz="2000">
                <a:cs typeface="Arial" panose="020B0604020202020204" pitchFamily="34" charset="0"/>
              </a:rPr>
              <a:t>trung bình </a:t>
            </a:r>
            <a:r>
              <a:rPr lang="vi-VN" sz="2000" b="1">
                <a:cs typeface="Arial" panose="020B0604020202020204" pitchFamily="34" charset="0"/>
              </a:rPr>
              <a:t>cao nhất 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Lợi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nhuận 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tăng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theo </a:t>
            </a:r>
            <a:r>
              <a:rPr lang="en-US" sz="2000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doanh thu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nhưng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vẫn thấp </a:t>
            </a:r>
            <a:r>
              <a:rPr lang="en-US" sz="2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hơn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so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với doanh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thu</a:t>
            </a:r>
            <a:r>
              <a:rPr lang="en-US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nhiều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.</a:t>
            </a:r>
            <a:endParaRPr lang="en-US" sz="2000" smtClean="0">
              <a:solidFill>
                <a:srgbClr val="000000"/>
              </a:solidFill>
              <a:ea typeface="Poppins Bold"/>
              <a:cs typeface="Arial" panose="020B0604020202020204" pitchFamily="34" charset="0"/>
              <a:sym typeface="Poppins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giá không giúp tăng doanh số nhưng ảnh hưởng tiêu cực đến lợi nhuận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vi-VN" sz="2000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00" y="1135538"/>
            <a:ext cx="11118780" cy="761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</a:t>
            </a:r>
            <a:endParaRPr lang="en-US" sz="40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grpSp>
        <p:nvGrpSpPr>
          <p:cNvPr id="23" name="Group 17"/>
          <p:cNvGrpSpPr/>
          <p:nvPr/>
        </p:nvGrpSpPr>
        <p:grpSpPr>
          <a:xfrm>
            <a:off x="12447804" y="2069685"/>
            <a:ext cx="5776619" cy="5776619"/>
            <a:chOff x="0" y="0"/>
            <a:chExt cx="812800" cy="812800"/>
          </a:xfrm>
        </p:grpSpPr>
        <p:sp>
          <p:nvSpPr>
            <p:cNvPr id="24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685800" y="2388954"/>
            <a:ext cx="11732975" cy="511674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3"/>
          <p:cNvSpPr/>
          <p:nvPr/>
        </p:nvSpPr>
        <p:spPr>
          <a:xfrm>
            <a:off x="13095374" y="6385114"/>
            <a:ext cx="4616520" cy="3874672"/>
          </a:xfrm>
          <a:custGeom>
            <a:avLst/>
            <a:gdLst/>
            <a:ahLst/>
            <a:cxnLst/>
            <a:rect l="l" t="t" r="r" b="b"/>
            <a:pathLst>
              <a:path w="8999267" h="7608472">
                <a:moveTo>
                  <a:pt x="0" y="0"/>
                </a:moveTo>
                <a:lnTo>
                  <a:pt x="8999267" y="0"/>
                </a:lnTo>
                <a:lnTo>
                  <a:pt x="8999267" y="7608472"/>
                </a:lnTo>
                <a:lnTo>
                  <a:pt x="0" y="760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1471" y="723900"/>
            <a:ext cx="1264920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ĐỀ XUẤT CHIẾN LƯỢC TĂNG DOANH THU, LỢI NHUẬN &amp; MỞ RỘNG THỊ TRƯỜNG</a:t>
            </a:r>
            <a:endParaRPr lang="en-US" sz="40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1035" y="3150954"/>
            <a:ext cx="12344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Tăng cường quảng cáo trước mùa cao điểm </a:t>
            </a:r>
            <a:r>
              <a:rPr lang="vi-VN" sz="2000">
                <a:cs typeface="Arial" panose="020B0604020202020204" pitchFamily="34" charset="0"/>
              </a:rPr>
              <a:t>để tối đa hóa doanh thu.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Chạy chương trình khuyến mã</a:t>
            </a:r>
            <a:r>
              <a:rPr lang="vi-VN" sz="2000">
                <a:cs typeface="Arial" panose="020B0604020202020204" pitchFamily="34" charset="0"/>
              </a:rPr>
              <a:t>i vào những ngày ít người qua lại và cuối tuần để thu hút khách hàng.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Triển khai chương trình khách hàng thân thiết </a:t>
            </a:r>
            <a:r>
              <a:rPr lang="vi-VN" sz="2000">
                <a:cs typeface="Arial" panose="020B0604020202020204" pitchFamily="34" charset="0"/>
              </a:rPr>
              <a:t>với phần thưởng, chiết khấu và quyền lợi VIP.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Mở rộng sang thị trường phía Tây </a:t>
            </a:r>
            <a:r>
              <a:rPr lang="vi-VN" sz="2000">
                <a:cs typeface="Arial" panose="020B0604020202020204" pitchFamily="34" charset="0"/>
              </a:rPr>
              <a:t>Hoa Kỳ bằng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các chiến dịch </a:t>
            </a:r>
            <a:r>
              <a:rPr lang="vi-VN" sz="2000" smtClean="0">
                <a:cs typeface="Arial" panose="020B0604020202020204" pitchFamily="34" charset="0"/>
              </a:rPr>
              <a:t>tiếp </a:t>
            </a:r>
            <a:r>
              <a:rPr lang="vi-VN" sz="2000">
                <a:cs typeface="Arial" panose="020B0604020202020204" pitchFamily="34" charset="0"/>
              </a:rPr>
              <a:t>thị mục tiêu và quan hệ đối tác địa phương.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Sử dụng phân tích dữ liệu </a:t>
            </a:r>
            <a:r>
              <a:rPr lang="vi-VN" sz="2000">
                <a:cs typeface="Arial" panose="020B0604020202020204" pitchFamily="34" charset="0"/>
              </a:rPr>
              <a:t>để cá nhân hóa chiến lược bán hàng và tối ưu hóa giá.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85800" y="3150954"/>
            <a:ext cx="13394871" cy="298314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87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3568" y="2695874"/>
            <a:ext cx="8455732" cy="6072753"/>
          </a:xfrm>
          <a:custGeom>
            <a:avLst/>
            <a:gdLst/>
            <a:ahLst/>
            <a:cxnLst/>
            <a:rect l="l" t="t" r="r" b="b"/>
            <a:pathLst>
              <a:path w="8455732" h="6072753">
                <a:moveTo>
                  <a:pt x="0" y="0"/>
                </a:moveTo>
                <a:lnTo>
                  <a:pt x="8455732" y="0"/>
                </a:lnTo>
                <a:lnTo>
                  <a:pt x="8455732" y="6072753"/>
                </a:lnTo>
                <a:lnTo>
                  <a:pt x="0" y="6072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24000" y="3924300"/>
            <a:ext cx="6096645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HỎI ĐÁP</a:t>
            </a:r>
            <a:endParaRPr lang="en-US" sz="5499" b="1">
              <a:solidFill>
                <a:srgbClr val="24508C"/>
              </a:solidFill>
              <a:latin typeface="Arial" panose="020B0604020202020204" pitchFamily="34" charset="0"/>
              <a:ea typeface="Montserrat Ultra-Bold"/>
              <a:cs typeface="Arial" panose="020B0604020202020204" pitchFamily="34" charset="0"/>
              <a:sym typeface="Montserrat Ultra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60134" y="7268018"/>
            <a:ext cx="1696634" cy="17945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94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96475" y="1305873"/>
            <a:ext cx="6433259" cy="7675255"/>
          </a:xfrm>
          <a:custGeom>
            <a:avLst/>
            <a:gdLst/>
            <a:ahLst/>
            <a:cxnLst/>
            <a:rect l="l" t="t" r="r" b="b"/>
            <a:pathLst>
              <a:path w="6433259" h="7675255">
                <a:moveTo>
                  <a:pt x="0" y="0"/>
                </a:moveTo>
                <a:lnTo>
                  <a:pt x="6433259" y="0"/>
                </a:lnTo>
                <a:lnTo>
                  <a:pt x="6433259" y="7675254"/>
                </a:lnTo>
                <a:lnTo>
                  <a:pt x="0" y="76752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25287" y="2876511"/>
            <a:ext cx="7518713" cy="201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5569" y="4346871"/>
            <a:ext cx="5047460" cy="201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YOU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608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10"/>
          <p:cNvSpPr txBox="1"/>
          <p:nvPr/>
        </p:nvSpPr>
        <p:spPr>
          <a:xfrm>
            <a:off x="1028700" y="885825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TỔNG QUAN DỰ ÁN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4" name="TextBox 11"/>
          <p:cNvSpPr txBox="1"/>
          <p:nvPr/>
        </p:nvSpPr>
        <p:spPr>
          <a:xfrm>
            <a:off x="1094722" y="2424850"/>
            <a:ext cx="8049278" cy="3488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Giới Thiệu </a:t>
            </a:r>
            <a:r>
              <a:rPr lang="en-US" sz="3600" b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 Nghiệp</a:t>
            </a:r>
            <a:endParaRPr lang="en-US" sz="3600" b="1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2800"/>
              </a:lnSpc>
            </a:pPr>
            <a:endParaRPr lang="en-US" sz="3600" b="1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 cửa hàng bán lẻ trực tuyến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 trụ sở chính tại Hoa Kỳ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Lĩnh vực kinh doanh 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Technology – Hàng công nghệ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Furniture -  Nội thất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Office Supplies – Văn phòng phẩm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094722" y="6325770"/>
            <a:ext cx="8049278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Đối Tượng Khách Hàng</a:t>
            </a:r>
          </a:p>
          <a:p>
            <a:pPr algn="l">
              <a:lnSpc>
                <a:spcPts val="2800"/>
              </a:lnSpc>
            </a:pPr>
            <a:endParaRPr lang="en-US" sz="3600" b="1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Hiện tại tệp khách hàng của siêu thị gồm 3 nhóm: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Consumer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- Khách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 cá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nhân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Corporate - Doanh nghiệp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Home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Office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– Hộ kinh doanh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3368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1600" y="-8027092"/>
            <a:ext cx="20703384" cy="18597252"/>
            <a:chOff x="0" y="0"/>
            <a:chExt cx="27604511" cy="24796337"/>
          </a:xfrm>
        </p:grpSpPr>
        <p:sp>
          <p:nvSpPr>
            <p:cNvPr id="3" name="Freeform 3"/>
            <p:cNvSpPr/>
            <p:nvPr/>
          </p:nvSpPr>
          <p:spPr>
            <a:xfrm rot="3018939" flipV="1">
              <a:off x="2349214" y="4233919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685880" y="18900536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685880" y="16335922"/>
              <a:ext cx="5510757" cy="2486092"/>
            </a:xfrm>
            <a:custGeom>
              <a:avLst/>
              <a:gdLst/>
              <a:ahLst/>
              <a:cxnLst/>
              <a:rect l="l" t="t" r="r" b="b"/>
              <a:pathLst>
                <a:path w="5510757" h="2486092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5419412" y="20044627"/>
              <a:ext cx="6041511" cy="2725533"/>
            </a:xfrm>
            <a:custGeom>
              <a:avLst/>
              <a:gdLst/>
              <a:ahLst/>
              <a:cxnLst/>
              <a:rect l="l" t="t" r="r" b="b"/>
              <a:pathLst>
                <a:path w="6041511" h="2725533">
                  <a:moveTo>
                    <a:pt x="0" y="0"/>
                  </a:moveTo>
                  <a:lnTo>
                    <a:pt x="6041512" y="0"/>
                  </a:lnTo>
                  <a:lnTo>
                    <a:pt x="6041512" y="2725534"/>
                  </a:lnTo>
                  <a:lnTo>
                    <a:pt x="0" y="2725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0034207" y="20405201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5499224" y="21774903"/>
              <a:ext cx="6697414" cy="3021434"/>
            </a:xfrm>
            <a:custGeom>
              <a:avLst/>
              <a:gdLst/>
              <a:ahLst/>
              <a:cxnLst/>
              <a:rect l="l" t="t" r="r" b="b"/>
              <a:pathLst>
                <a:path w="6697414" h="3021434">
                  <a:moveTo>
                    <a:pt x="0" y="0"/>
                  </a:moveTo>
                  <a:lnTo>
                    <a:pt x="6697413" y="0"/>
                  </a:lnTo>
                  <a:lnTo>
                    <a:pt x="6697413" y="3021434"/>
                  </a:lnTo>
                  <a:lnTo>
                    <a:pt x="0" y="302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124110" y="1257300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MỤC TIÊU PHÂN TÍCH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1124110" y="3203181"/>
            <a:ext cx="941118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Mục tiêu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chính</a:t>
            </a: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:</a:t>
            </a:r>
            <a:endParaRPr lang="en-US" sz="2000" smtClean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Đánh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giá hiệu suất kinh doanh của siêu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.</a:t>
            </a:r>
            <a:endParaRPr lang="en-US" sz="2000" smtClean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Xác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định xu hướng mua sắm &amp; sản phẩm bán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chạy</a:t>
            </a: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.</a:t>
            </a:r>
            <a:endParaRPr lang="en-US" sz="2000" smtClean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Đề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xuất chiến lược tối ưu doanh thu &amp; </a:t>
            </a:r>
            <a:r>
              <a:rPr lang="vi-VN" sz="2000">
                <a:ea typeface="Poppins"/>
                <a:cs typeface="Arial" panose="020B0604020202020204" pitchFamily="34" charset="0"/>
                <a:sym typeface="Poppins"/>
              </a:rPr>
              <a:t>lợi </a:t>
            </a:r>
            <a:r>
              <a:rPr lang="vi-VN" sz="2000" smtClean="0">
                <a:ea typeface="Poppins"/>
                <a:cs typeface="Arial" panose="020B0604020202020204" pitchFamily="34" charset="0"/>
                <a:sym typeface="Poppins"/>
              </a:rPr>
              <a:t>nhuận</a:t>
            </a:r>
            <a:r>
              <a:rPr lang="en-US" sz="2000"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 mở rộng thị trường.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11027389" y="3845697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1219200" y="862012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DATASET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24400" y="1228376"/>
            <a:ext cx="1211267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b="1">
                <a:latin typeface="Arial" panose="020B0604020202020204" pitchFamily="34" charset="0"/>
                <a:cs typeface="Arial" panose="020B0604020202020204" pitchFamily="34" charset="0"/>
              </a:rPr>
              <a:t>Nguồn dữ </a:t>
            </a:r>
            <a:r>
              <a:rPr lang="vi-VN" sz="2400" b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vi-VN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 b="1">
                <a:latin typeface="Arial" panose="020B0604020202020204" pitchFamily="34" charset="0"/>
                <a:cs typeface="Arial" panose="020B0604020202020204" pitchFamily="34" charset="0"/>
              </a:rPr>
              <a:t>Nguồn: Kaggle.com</a:t>
            </a: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Link dataset: </a:t>
            </a:r>
            <a:r>
              <a:rPr lang="vi-VN" sz="2000" i="1" u="sng">
                <a:cs typeface="Arial" panose="020B0604020202020204" pitchFamily="34" charset="0"/>
                <a:hlinkClick r:id="rId2"/>
              </a:rPr>
              <a:t>https://</a:t>
            </a:r>
            <a:r>
              <a:rPr lang="vi-VN" sz="2000" i="1" u="sng" smtClean="0">
                <a:cs typeface="Arial" panose="020B0604020202020204" pitchFamily="34" charset="0"/>
                <a:hlinkClick r:id="rId2"/>
              </a:rPr>
              <a:t>www.kaggle.com/datasets/ishanshrivastava28/superstore-sales</a:t>
            </a:r>
            <a:endParaRPr lang="en-US" sz="2000" i="1" u="sng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Mô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tả: Dữ liệu bán hàng của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siêu thị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bao gồm thông tin về đơn hàng, khách hàng, sản phẩm, khu vực và lợi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nhuận…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Bao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gồm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9.994 bản ghi với 21 cột, trong đó có các thông tin quan trọng như:</a:t>
            </a:r>
          </a:p>
          <a:p>
            <a:pPr>
              <a:lnSpc>
                <a:spcPct val="150000"/>
              </a:lnSpc>
            </a:pPr>
            <a:endParaRPr lang="vi-VN" sz="1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59" y="2617755"/>
            <a:ext cx="4257655" cy="45496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1660" y="4305129"/>
            <a:ext cx="9525000" cy="341632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 smtClean="0"/>
              <a:t>Order </a:t>
            </a:r>
            <a:r>
              <a:rPr lang="vi-VN" sz="2000" b="1"/>
              <a:t>ID: Thông tin đơn </a:t>
            </a:r>
            <a:r>
              <a:rPr lang="vi-VN" sz="2000" b="1" smtClean="0"/>
              <a:t>hàng</a:t>
            </a:r>
            <a:r>
              <a:rPr lang="en-US" sz="2000" b="1" smtClean="0"/>
              <a:t> </a:t>
            </a:r>
            <a:endParaRPr lang="vi-VN" sz="20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Order Date: Ngày đặt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Date: Ngày 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Mode: Phương thức giao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Customer ID: Mã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Customer Name: Tên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Segment: Loại khách </a:t>
            </a:r>
            <a:r>
              <a:rPr lang="vi-VN" sz="2000" smtClean="0"/>
              <a:t>hàng</a:t>
            </a:r>
            <a:endParaRPr lang="vi-VN" sz="2000"/>
          </a:p>
        </p:txBody>
      </p:sp>
      <p:sp>
        <p:nvSpPr>
          <p:cNvPr id="7" name="Rectangle 6"/>
          <p:cNvSpPr/>
          <p:nvPr/>
        </p:nvSpPr>
        <p:spPr>
          <a:xfrm>
            <a:off x="9144000" y="4305129"/>
            <a:ext cx="63393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Country: Quốc gia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City: Thành phố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State: Bang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Region: Khu vực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Product ID: Mã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Product Name: Tên sản </a:t>
            </a:r>
            <a:r>
              <a:rPr lang="vi-VN" sz="2000" smtClean="0"/>
              <a:t>phẩm</a:t>
            </a:r>
            <a:endParaRPr lang="vi-VN" sz="2000"/>
          </a:p>
        </p:txBody>
      </p:sp>
      <p:sp>
        <p:nvSpPr>
          <p:cNvPr id="8" name="Rectangle 7"/>
          <p:cNvSpPr/>
          <p:nvPr/>
        </p:nvSpPr>
        <p:spPr>
          <a:xfrm>
            <a:off x="13303132" y="4242756"/>
            <a:ext cx="49848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Category: Danh mục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Sub-Category: Danh mục con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Sales: Doanh thu </a:t>
            </a:r>
            <a:endParaRPr lang="en-US" sz="2000" b="1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/>
              <a:t>Quantity</a:t>
            </a:r>
            <a:r>
              <a:rPr lang="vi-VN" sz="2000"/>
              <a:t>: Số lượng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Discount: Giảm giá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Profit: Lợi nhuận</a:t>
            </a:r>
          </a:p>
        </p:txBody>
      </p:sp>
    </p:spTree>
    <p:extLst>
      <p:ext uri="{BB962C8B-B14F-4D97-AF65-F5344CB8AC3E}">
        <p14:creationId xmlns:p14="http://schemas.microsoft.com/office/powerpoint/2010/main" val="176243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303176"/>
            <a:ext cx="2110923" cy="2156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6600" y="5459823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Datasource</a:t>
            </a:r>
          </a:p>
          <a:p>
            <a:pPr algn="ctr"/>
            <a:r>
              <a:rPr lang="en-US" smtClean="0"/>
              <a:t>Kaggle</a:t>
            </a:r>
            <a:endParaRPr lang="en-US"/>
          </a:p>
        </p:txBody>
      </p:sp>
      <p:sp>
        <p:nvSpPr>
          <p:cNvPr id="5" name="Freeform 2"/>
          <p:cNvSpPr/>
          <p:nvPr/>
        </p:nvSpPr>
        <p:spPr>
          <a:xfrm>
            <a:off x="7875361" y="3303176"/>
            <a:ext cx="1676400" cy="1828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/>
          <p:cNvSpPr txBox="1"/>
          <p:nvPr/>
        </p:nvSpPr>
        <p:spPr>
          <a:xfrm>
            <a:off x="7239000" y="548200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Data Cleaning &amp; </a:t>
            </a:r>
            <a:r>
              <a:rPr lang="en-US" b="1"/>
              <a:t>Correclations</a:t>
            </a:r>
            <a:endParaRPr lang="en-US"/>
          </a:p>
          <a:p>
            <a:pPr algn="ctr"/>
            <a:r>
              <a:rPr lang="en-US" smtClean="0"/>
              <a:t>Python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0" y="3303176"/>
            <a:ext cx="2263336" cy="1798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39600" y="5437645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Visulizations</a:t>
            </a:r>
          </a:p>
          <a:p>
            <a:pPr algn="ctr"/>
            <a:r>
              <a:rPr lang="en-US" smtClean="0"/>
              <a:t>Power BI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867400" y="4152900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0355307" y="4049689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289156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229539" y="4988741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</a:t>
            </a:r>
          </a:p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PYTHON</a:t>
            </a:r>
            <a:endParaRPr lang="en-US" sz="4560" b="1">
              <a:solidFill>
                <a:srgbClr val="1F20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0647893" y="1855723"/>
            <a:ext cx="4950613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038553" y="2032846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Load &amp; Khám phá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932277" y="224423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3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3105649" y="4032868"/>
            <a:ext cx="3448990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Làm sạch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1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2878605" y="5583669"/>
            <a:ext cx="344899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 tích mối </a:t>
            </a: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tương quan các biến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63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7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2149516" y="756815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Xuất file csv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74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79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80" name="Freeform 2"/>
          <p:cNvSpPr/>
          <p:nvPr/>
        </p:nvSpPr>
        <p:spPr>
          <a:xfrm>
            <a:off x="4351956" y="3642832"/>
            <a:ext cx="1585066" cy="1380736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1037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04258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CLEANING </a:t>
            </a: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&amp; </a:t>
            </a: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CORRECLATIONS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 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2" name="TextBox 73"/>
          <p:cNvSpPr txBox="1"/>
          <p:nvPr/>
        </p:nvSpPr>
        <p:spPr>
          <a:xfrm>
            <a:off x="1371600" y="9588159"/>
            <a:ext cx="1398249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000" i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Code Documentation </a:t>
            </a:r>
            <a:r>
              <a:rPr lang="en-US" sz="2000" i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 https://github.com/Maianh2510/Project--Superstore-Business-Analysis.git </a:t>
            </a:r>
            <a:endParaRPr lang="en-US" sz="2000" i="1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3" name="TextBox 73"/>
          <p:cNvSpPr txBox="1"/>
          <p:nvPr/>
        </p:nvSpPr>
        <p:spPr>
          <a:xfrm>
            <a:off x="1701737" y="4110224"/>
            <a:ext cx="4419600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Chuyển đổi format columns</a:t>
            </a:r>
          </a:p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Xử lí dữ liệu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bị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thiếu</a:t>
            </a:r>
          </a:p>
          <a:p>
            <a:pPr marL="457200" indent="-457200">
              <a:lnSpc>
                <a:spcPts val="342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Kiểm tra &amp; loại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bỏ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outliers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Xây dựng và trực quan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hóa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ma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trận tương quan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422"/>
              </a:lnSpc>
              <a:spcBef>
                <a:spcPct val="0"/>
              </a:spcBef>
            </a:pPr>
            <a:endParaRPr lang="en-US" sz="2000" b="1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ts val="3422"/>
              </a:lnSpc>
              <a:spcBef>
                <a:spcPct val="0"/>
              </a:spcBef>
            </a:pPr>
            <a:endParaRPr lang="en-US" sz="2000" b="1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ts val="3422"/>
              </a:lnSpc>
              <a:spcBef>
                <a:spcPct val="0"/>
              </a:spcBef>
            </a:pPr>
            <a:endParaRPr lang="en-US" sz="2000" b="1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775102"/>
            <a:ext cx="5189670" cy="99830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8510734" y="7788799"/>
            <a:ext cx="9338704" cy="1172006"/>
            <a:chOff x="7410444" y="7328152"/>
            <a:chExt cx="9338704" cy="117200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0444" y="7328152"/>
              <a:ext cx="4740051" cy="54868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7495" y="7989574"/>
              <a:ext cx="4084674" cy="51058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00" y="7582920"/>
              <a:ext cx="4480948" cy="739204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8480269" y="1159415"/>
            <a:ext cx="7544100" cy="2316729"/>
            <a:chOff x="6124770" y="1342464"/>
            <a:chExt cx="9572730" cy="24240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2967" y="1764217"/>
              <a:ext cx="4561315" cy="82050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4770" y="2751870"/>
              <a:ext cx="4561315" cy="101460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19346" y="2574522"/>
              <a:ext cx="4778154" cy="112023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96600" y="1342464"/>
              <a:ext cx="4701947" cy="1028789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8377573" y="5161055"/>
            <a:ext cx="7359999" cy="2000390"/>
            <a:chOff x="8184801" y="5081835"/>
            <a:chExt cx="9402693" cy="251925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84801" y="5120128"/>
              <a:ext cx="3068434" cy="124887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54920" y="6557060"/>
              <a:ext cx="2728196" cy="104403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30000" y="5081835"/>
              <a:ext cx="6157494" cy="2484335"/>
            </a:xfrm>
            <a:prstGeom prst="rect">
              <a:avLst/>
            </a:prstGeom>
          </p:spPr>
        </p:pic>
      </p:grpSp>
      <p:sp>
        <p:nvSpPr>
          <p:cNvPr id="37" name="TextBox 10"/>
          <p:cNvSpPr txBox="1"/>
          <p:nvPr/>
        </p:nvSpPr>
        <p:spPr>
          <a:xfrm>
            <a:off x="1981200" y="2898033"/>
            <a:ext cx="6956213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24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CÁC BƯỚC THỰC HIỆN</a:t>
            </a:r>
            <a:endParaRPr lang="en-US" sz="24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84625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7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8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1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27"/>
          <p:cNvGrpSpPr/>
          <p:nvPr/>
        </p:nvGrpSpPr>
        <p:grpSpPr>
          <a:xfrm>
            <a:off x="10647893" y="1855723"/>
            <a:ext cx="4950613" cy="1272624"/>
            <a:chOff x="0" y="0"/>
            <a:chExt cx="1013318" cy="260488"/>
          </a:xfrm>
        </p:grpSpPr>
        <p:sp>
          <p:nvSpPr>
            <p:cNvPr id="16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7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9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20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23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24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28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1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32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35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36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49"/>
          <p:cNvSpPr txBox="1"/>
          <p:nvPr/>
        </p:nvSpPr>
        <p:spPr>
          <a:xfrm>
            <a:off x="12976837" y="3801609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Dùng hàm DAX tính toán các chỉ số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8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9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40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1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3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44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47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48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1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52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3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5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56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59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60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3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64" name="TextBox 65"/>
          <p:cNvSpPr txBox="1"/>
          <p:nvPr/>
        </p:nvSpPr>
        <p:spPr>
          <a:xfrm>
            <a:off x="3224346" y="4792574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 </a:t>
            </a:r>
          </a:p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</a:t>
            </a:r>
            <a:endParaRPr lang="en-US" sz="4560" b="1">
              <a:solidFill>
                <a:srgbClr val="1F20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883" y="3581341"/>
            <a:ext cx="3398815" cy="1303133"/>
          </a:xfrm>
          <a:prstGeom prst="rect">
            <a:avLst/>
          </a:prstGeom>
        </p:spPr>
      </p:pic>
      <p:sp>
        <p:nvSpPr>
          <p:cNvPr id="66" name="TextBox 19"/>
          <p:cNvSpPr txBox="1"/>
          <p:nvPr/>
        </p:nvSpPr>
        <p:spPr>
          <a:xfrm>
            <a:off x="12172449" y="2207667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Data modeling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7" name="TextBox 20"/>
          <p:cNvSpPr txBox="1"/>
          <p:nvPr/>
        </p:nvSpPr>
        <p:spPr>
          <a:xfrm>
            <a:off x="10938903" y="2268379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8" name="TextBox 28"/>
          <p:cNvSpPr txBox="1"/>
          <p:nvPr/>
        </p:nvSpPr>
        <p:spPr>
          <a:xfrm>
            <a:off x="13176004" y="5576543"/>
            <a:ext cx="2606686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Trực quan hóa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9" name="TextBox 37"/>
          <p:cNvSpPr txBox="1"/>
          <p:nvPr/>
        </p:nvSpPr>
        <p:spPr>
          <a:xfrm>
            <a:off x="12166373" y="7595793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55507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1722</Words>
  <Application>Microsoft Office PowerPoint</Application>
  <PresentationFormat>Custom</PresentationFormat>
  <Paragraphs>195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Calibri</vt:lpstr>
      <vt:lpstr>Wingdings</vt:lpstr>
      <vt:lpstr>Montserrat Ultra-Bold</vt:lpstr>
      <vt:lpstr>Poppins</vt:lpstr>
      <vt:lpstr>Montserrat Medium</vt:lpstr>
      <vt:lpstr>Poppins Bold</vt:lpstr>
      <vt:lpstr>Courier New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kinh doanh</dc:title>
  <dc:creator>Mai Anh</dc:creator>
  <cp:lastModifiedBy>Mai Anh</cp:lastModifiedBy>
  <cp:revision>99</cp:revision>
  <dcterms:created xsi:type="dcterms:W3CDTF">2006-08-16T00:00:00Z</dcterms:created>
  <dcterms:modified xsi:type="dcterms:W3CDTF">2025-02-17T16:38:59Z</dcterms:modified>
  <dc:identifier>DAGfMmpRBSs</dc:identifier>
</cp:coreProperties>
</file>